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463" r:id="rId3"/>
    <p:sldId id="508" r:id="rId4"/>
    <p:sldId id="509" r:id="rId5"/>
    <p:sldId id="510" r:id="rId6"/>
    <p:sldId id="511" r:id="rId7"/>
    <p:sldId id="512" r:id="rId8"/>
    <p:sldId id="513" r:id="rId9"/>
    <p:sldId id="514" r:id="rId10"/>
    <p:sldId id="515" r:id="rId11"/>
    <p:sldId id="477" r:id="rId12"/>
    <p:sldId id="399" r:id="rId13"/>
    <p:sldId id="409" r:id="rId14"/>
    <p:sldId id="481" r:id="rId15"/>
    <p:sldId id="482" r:id="rId16"/>
    <p:sldId id="5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tiff"/><Relationship Id="rId5" Type="http://schemas.openxmlformats.org/officeDocument/2006/relationships/image" Target="../media/image10.tiff"/><Relationship Id="rId10" Type="http://schemas.openxmlformats.org/officeDocument/2006/relationships/image" Target="../media/image2.png"/><Relationship Id="rId4" Type="http://schemas.openxmlformats.org/officeDocument/2006/relationships/image" Target="../media/image9.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4.jpg"/><Relationship Id="rId7" Type="http://schemas.openxmlformats.org/officeDocument/2006/relationships/image" Target="../media/image1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ap.cloud.sap/docs/cds/cq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
        <p:nvSpPr>
          <p:cNvPr id="9" name="TextBox 8">
            <a:extLst>
              <a:ext uri="{FF2B5EF4-FFF2-40B4-BE49-F238E27FC236}">
                <a16:creationId xmlns:a16="http://schemas.microsoft.com/office/drawing/2014/main" id="{954E42D8-6529-41FA-9FE9-31BC3474846C}"/>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51959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92333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Views in SAP CAP</a:t>
            </a:r>
          </a:p>
          <a:p>
            <a:pPr marL="742950" lvl="1" indent="-285750">
              <a:buClr>
                <a:schemeClr val="tx1"/>
              </a:buClr>
              <a:buFont typeface="Arial" panose="020B0604020202020204" pitchFamily="34" charset="0"/>
              <a:buChar char="•"/>
            </a:pPr>
            <a:r>
              <a:rPr lang="en-US" dirty="0"/>
              <a:t>Why we need Views.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6082DE-75F6-456B-9E81-44A9B53A2E79}"/>
              </a:ext>
            </a:extLst>
          </p:cNvPr>
          <p:cNvPicPr>
            <a:picLocks noChangeAspect="1"/>
          </p:cNvPicPr>
          <p:nvPr/>
        </p:nvPicPr>
        <p:blipFill>
          <a:blip r:embed="rId2"/>
          <a:stretch>
            <a:fillRect/>
          </a:stretch>
        </p:blipFill>
        <p:spPr>
          <a:xfrm>
            <a:off x="3657600" y="4212529"/>
            <a:ext cx="5288507" cy="2456830"/>
          </a:xfrm>
          <a:prstGeom prst="rect">
            <a:avLst/>
          </a:prstGeom>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Views in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i="0" dirty="0">
                <a:effectLst/>
              </a:rPr>
              <a:t>Core Data Service (CDS) Views are virtual data models of SAP HANA which allows direct access to underlying tables of the HANA database.</a:t>
            </a:r>
          </a:p>
          <a:p>
            <a:pPr marL="285750" indent="-285750" algn="just">
              <a:buFontTx/>
              <a:buChar char="-"/>
            </a:pPr>
            <a:r>
              <a:rPr lang="en-US" i="0" dirty="0">
                <a:effectLst/>
              </a:rPr>
              <a:t>SAP CDS Views aim to push logic from the application server to the client-side and database. This is defined by SAP as ‘Code -to-Data’ or ‘Code Pushdown’.</a:t>
            </a:r>
          </a:p>
          <a:p>
            <a:pPr marL="285750" indent="-285750" algn="just">
              <a:buFontTx/>
              <a:buChar char="-"/>
            </a:pPr>
            <a:r>
              <a:rPr lang="en-US" i="0" dirty="0">
                <a:effectLst/>
              </a:rPr>
              <a:t>CDS Views is an important technology for modern application development on SAP systems and should not be overlooked. They provide enhancements in terms of data modelling and enable improved performance when combined with SAP HANA database.</a:t>
            </a:r>
            <a:endParaRPr lang="en-US" dirty="0"/>
          </a:p>
          <a:p>
            <a:pPr marL="285750" indent="-285750" algn="just">
              <a:buFontTx/>
              <a:buChar char="-"/>
            </a:pPr>
            <a:r>
              <a:rPr lang="en-US" i="0" dirty="0">
                <a:effectLst/>
              </a:rPr>
              <a:t>CDS Views allow developers to create semantically rich data models which the application services expose to UI clients.</a:t>
            </a:r>
          </a:p>
          <a:p>
            <a:pPr marL="285750" indent="-285750" algn="just">
              <a:buFontTx/>
              <a:buChar char="-"/>
            </a:pPr>
            <a:r>
              <a:rPr lang="en-US" i="0" dirty="0">
                <a:effectLst/>
              </a:rPr>
              <a:t>While the data in SAP is still physically stored in transparent tables, CDS Views are an abstraction layer on top of the tables for data modelling purposes. They understand the relationship between database tables and hide the complexity from the programmer.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600" b="1" dirty="0">
                <a:latin typeface="Cooper Black" panose="0208090404030B020404" pitchFamily="18" charset="0"/>
              </a:rPr>
              <a:t>Why we need views in a software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342900" indent="-342900" algn="just">
              <a:buFontTx/>
              <a:buChar char="-"/>
            </a:pPr>
            <a:r>
              <a:rPr lang="en-US" sz="1800" dirty="0"/>
              <a:t>They display non-normalized data. The data is spread in multiple tables, and it is difficult for developers to every time write JOINs. </a:t>
            </a:r>
          </a:p>
          <a:p>
            <a:pPr marL="342900" indent="-342900" algn="just">
              <a:buFontTx/>
              <a:buChar char="-"/>
            </a:pPr>
            <a:r>
              <a:rPr lang="en-US" sz="1800" dirty="0"/>
              <a:t>The application needs data which is presentable to user</a:t>
            </a:r>
          </a:p>
          <a:p>
            <a:pPr marL="342900" indent="-342900" algn="just">
              <a:buFontTx/>
              <a:buChar char="-"/>
            </a:pPr>
            <a:r>
              <a:rPr lang="en-US" sz="1800" dirty="0"/>
              <a:t>View gives security because users cannot update data using view</a:t>
            </a:r>
          </a:p>
          <a:p>
            <a:pPr marL="342900" indent="-342900" algn="just">
              <a:buFontTx/>
              <a:buChar char="-"/>
            </a:pPr>
            <a:r>
              <a:rPr lang="en-US" sz="1800" dirty="0"/>
              <a:t>They can aggregate data like find total sales per customer.</a:t>
            </a:r>
          </a:p>
          <a:p>
            <a:pPr marL="342900" indent="-342900" algn="just">
              <a:buFontTx/>
              <a:buChar char="-"/>
            </a:pPr>
            <a:r>
              <a:rPr lang="en-US" sz="1800" dirty="0"/>
              <a:t>Expose columns of technical type to more semantic names</a:t>
            </a:r>
          </a:p>
          <a:p>
            <a:pPr marL="342900" indent="-342900" algn="just">
              <a:buFontTx/>
              <a:buChar char="-"/>
            </a:pPr>
            <a:endParaRPr lang="en-US" dirty="0"/>
          </a:p>
          <a:p>
            <a:pPr marL="342900" indent="-342900" algn="just">
              <a:buFontTx/>
              <a:buChar char="-"/>
            </a:pPr>
            <a:endParaRPr lang="en-US" sz="1800" dirty="0"/>
          </a:p>
          <a:p>
            <a:pPr algn="just"/>
            <a:r>
              <a:rPr lang="en-US" b="1" dirty="0"/>
              <a:t>Syntax of defining Views</a:t>
            </a:r>
          </a:p>
          <a:p>
            <a:pPr algn="just"/>
            <a:r>
              <a:rPr kumimoji="0" lang="en-US" altLang="en-US" b="0" i="0" u="none" strike="noStrike" cap="none" normalizeH="0" baseline="0" dirty="0">
                <a:ln>
                  <a:noFill/>
                </a:ln>
                <a:solidFill>
                  <a:srgbClr val="222222"/>
                </a:solidFill>
                <a:effectLst/>
              </a:rPr>
              <a:t>Use the </a:t>
            </a:r>
            <a:r>
              <a:rPr kumimoji="0" lang="en-US" altLang="en-US" b="0" i="1" u="none" strike="noStrike" cap="none" normalizeH="0" baseline="0" dirty="0">
                <a:ln>
                  <a:noFill/>
                </a:ln>
                <a:solidFill>
                  <a:srgbClr val="8B0000"/>
                </a:solidFill>
                <a:effectLst/>
              </a:rPr>
              <a:t>as select from</a:t>
            </a:r>
            <a:r>
              <a:rPr kumimoji="0" lang="en-US" altLang="en-US" b="0" i="0" u="none" strike="noStrike" cap="none" normalizeH="0" baseline="0" dirty="0">
                <a:ln>
                  <a:noFill/>
                </a:ln>
                <a:solidFill>
                  <a:srgbClr val="222222"/>
                </a:solidFill>
                <a:effectLst/>
              </a:rPr>
              <a:t> variant to use all possible features an underlying relational database would support using any valid </a:t>
            </a:r>
            <a:r>
              <a:rPr kumimoji="0" lang="en-US" altLang="en-US" b="0" i="0" u="none" strike="noStrike" cap="none" normalizeH="0" baseline="0" dirty="0">
                <a:ln>
                  <a:noFill/>
                </a:ln>
                <a:solidFill>
                  <a:srgbClr val="003399"/>
                </a:solidFill>
                <a:effectLst/>
                <a:hlinkClick r:id="rId3"/>
              </a:rPr>
              <a:t>CQL</a:t>
            </a:r>
            <a:r>
              <a:rPr kumimoji="0" lang="en-US" altLang="en-US" b="0" i="0" u="none" strike="noStrike" cap="none" normalizeH="0" baseline="0" dirty="0">
                <a:ln>
                  <a:noFill/>
                </a:ln>
                <a:solidFill>
                  <a:srgbClr val="222222"/>
                </a:solidFill>
                <a:effectLst/>
              </a:rPr>
              <a:t> query including all query clauses.</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1" name="TextBox 10">
            <a:extLst>
              <a:ext uri="{FF2B5EF4-FFF2-40B4-BE49-F238E27FC236}">
                <a16:creationId xmlns:a16="http://schemas.microsoft.com/office/drawing/2014/main" id="{A4D54774-DAF2-4CC9-A76F-D78272DD6FB0}"/>
              </a:ext>
            </a:extLst>
          </p:cNvPr>
          <p:cNvSpPr txBox="1"/>
          <p:nvPr/>
        </p:nvSpPr>
        <p:spPr>
          <a:xfrm>
            <a:off x="565221" y="4527984"/>
            <a:ext cx="327325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dirty="0">
                <a:solidFill>
                  <a:srgbClr val="D4D4D4"/>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EF42DD8-357A-435D-95CA-0BDF10348CE0}"/>
              </a:ext>
            </a:extLst>
          </p:cNvPr>
          <p:cNvSpPr txBox="1"/>
          <p:nvPr/>
        </p:nvSpPr>
        <p:spPr>
          <a:xfrm>
            <a:off x="391886" y="4138512"/>
            <a:ext cx="3908809" cy="369332"/>
          </a:xfrm>
          <a:prstGeom prst="rect">
            <a:avLst/>
          </a:prstGeom>
          <a:noFill/>
        </p:spPr>
        <p:txBody>
          <a:bodyPr wrap="square" rtlCol="0">
            <a:spAutoFit/>
          </a:bodyPr>
          <a:lstStyle/>
          <a:p>
            <a:r>
              <a:rPr lang="en-US" dirty="0"/>
              <a:t>Case Insensitive Naming of the View</a:t>
            </a:r>
          </a:p>
        </p:txBody>
      </p:sp>
      <p:sp>
        <p:nvSpPr>
          <p:cNvPr id="13" name="TextBox 12">
            <a:extLst>
              <a:ext uri="{FF2B5EF4-FFF2-40B4-BE49-F238E27FC236}">
                <a16:creationId xmlns:a16="http://schemas.microsoft.com/office/drawing/2014/main" id="{C0DA3996-84CF-4D33-AA7D-7B72339C06CE}"/>
              </a:ext>
            </a:extLst>
          </p:cNvPr>
          <p:cNvSpPr txBox="1"/>
          <p:nvPr/>
        </p:nvSpPr>
        <p:spPr>
          <a:xfrm>
            <a:off x="6354746" y="4527984"/>
            <a:ext cx="350268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b="0" dirty="0">
                <a:solidFill>
                  <a:schemeClr val="accent6"/>
                </a:solidFill>
                <a:effectLst/>
                <a:latin typeface="Consolas" panose="020B0609020204030204" pitchFamily="49" charset="0"/>
              </a:rPr>
              <a:t>!</a:t>
            </a:r>
            <a:r>
              <a:rPr lang="en-US" dirty="0">
                <a:solidFill>
                  <a:schemeClr val="accent6"/>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FED51120-BE84-425E-B9FF-6CE7BCE77261}"/>
              </a:ext>
            </a:extLst>
          </p:cNvPr>
          <p:cNvSpPr txBox="1"/>
          <p:nvPr/>
        </p:nvSpPr>
        <p:spPr>
          <a:xfrm>
            <a:off x="6191460" y="4138512"/>
            <a:ext cx="3908809" cy="369332"/>
          </a:xfrm>
          <a:prstGeom prst="rect">
            <a:avLst/>
          </a:prstGeom>
          <a:noFill/>
        </p:spPr>
        <p:txBody>
          <a:bodyPr wrap="square" rtlCol="0">
            <a:spAutoFit/>
          </a:bodyPr>
          <a:lstStyle/>
          <a:p>
            <a:r>
              <a:rPr lang="en-US" dirty="0"/>
              <a:t>Case Sensitive Naming of the View</a:t>
            </a:r>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Basic CDS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our first CDS View which will expose the  non-normalized data for purchase order and purchase order items in combined form. We will expose this view using  a new service named </a:t>
            </a:r>
            <a:r>
              <a:rPr lang="en-US" b="1" dirty="0" err="1"/>
              <a:t>CDSService</a:t>
            </a:r>
            <a:r>
              <a:rPr lang="en-US" b="1" dirty="0"/>
              <a:t>.</a:t>
            </a:r>
          </a:p>
          <a:p>
            <a:endParaRPr lang="en-US" dirty="0"/>
          </a:p>
          <a:p>
            <a:endParaRPr lang="en-US" dirty="0"/>
          </a:p>
          <a:p>
            <a:r>
              <a:rPr lang="en-US" dirty="0"/>
              <a:t>Exercise code/resource:</a:t>
            </a:r>
          </a:p>
          <a:p>
            <a:pPr marL="285750" indent="-285750">
              <a:buFontTx/>
              <a:buChar char="-"/>
            </a:pPr>
            <a:r>
              <a:rPr lang="en-US" dirty="0"/>
              <a:t>CDSViews.cds</a:t>
            </a:r>
          </a:p>
          <a:p>
            <a:pPr marL="285750" indent="-285750">
              <a:buFontTx/>
              <a:buChar char="-"/>
            </a:pPr>
            <a:r>
              <a:rPr lang="en-US" dirty="0"/>
              <a:t>CDSService.cds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Advance CDS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As we have seen the concept of views in SAP CAP. Now we will create some more views to understand the some advance concepts like creating </a:t>
            </a:r>
            <a:r>
              <a:rPr lang="en-US" b="1" dirty="0"/>
              <a:t>Value Helps </a:t>
            </a:r>
            <a:r>
              <a:rPr lang="en-US" dirty="0"/>
              <a:t>and </a:t>
            </a:r>
            <a:r>
              <a:rPr lang="en-US" b="1" dirty="0"/>
              <a:t>View on View</a:t>
            </a:r>
            <a:r>
              <a:rPr lang="en-US" dirty="0"/>
              <a:t> concept and expose them.</a:t>
            </a:r>
          </a:p>
          <a:p>
            <a:endParaRPr lang="en-US" dirty="0"/>
          </a:p>
          <a:p>
            <a:endParaRPr lang="en-US" dirty="0"/>
          </a:p>
          <a:p>
            <a:r>
              <a:rPr lang="en-US" dirty="0"/>
              <a:t>Exercise code/resources:</a:t>
            </a:r>
          </a:p>
          <a:p>
            <a:pPr marL="285750" indent="-285750">
              <a:buFontTx/>
              <a:buChar char="-"/>
            </a:pPr>
            <a:r>
              <a:rPr lang="en-US" dirty="0"/>
              <a:t>CDSViews.cds</a:t>
            </a:r>
          </a:p>
          <a:p>
            <a:pPr marL="285750" indent="-285750">
              <a:buFontTx/>
              <a:buChar char="-"/>
            </a:pPr>
            <a:r>
              <a:rPr lang="en-US" dirty="0"/>
              <a:t>CDSService.cds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35923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6700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37062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584619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11044</TotalTime>
  <Words>590</Words>
  <Application>Microsoft Office PowerPoint</Application>
  <PresentationFormat>Widescreen</PresentationFormat>
  <Paragraphs>90</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691</cp:revision>
  <dcterms:created xsi:type="dcterms:W3CDTF">2016-07-10T03:33:26Z</dcterms:created>
  <dcterms:modified xsi:type="dcterms:W3CDTF">2022-01-11T15:04:56Z</dcterms:modified>
</cp:coreProperties>
</file>